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8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</p:sldIdLst>
  <p:sldSz cx="9144000" cy="6858000"/>
  <p:notesSz cx="7104050" cy="102346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Comments="0">
  <p:normalViewPr snapVertSplitter="1">
    <p:restoredLeft sz="12579"/>
    <p:restoredTop sz="9000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74"/>
        <p:guide pos="2151"/>
      </p:guideLst>
    </p:cSldViewPr>
  </p:notes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presProps" Target="presProps.xml"  /><Relationship Id="rId44" Type="http://schemas.openxmlformats.org/officeDocument/2006/relationships/viewProps" Target="viewProps.xml"  /><Relationship Id="rId45" Type="http://schemas.openxmlformats.org/officeDocument/2006/relationships/theme" Target="theme/theme1.xml"  /><Relationship Id="rId46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2" y="2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3994" y="2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2" y="9721108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3994" y="9721108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 sz="14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3" name="Google Shape;103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75" name="Google Shape;175;p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84" name="Google Shape;184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93" name="Google Shape;193;p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02" name="Google Shape;202;p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11" name="Google Shape;211;p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20" name="Google Shape;220;p1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29" name="Google Shape;229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38" name="Google Shape;238;p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7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47" name="Google Shape;247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56" name="Google Shape;256;p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11" name="Google Shape;11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65" name="Google Shape;265;p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74" name="Google Shape;274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1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83" name="Google Shape;283;p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92" name="Google Shape;292;p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301" name="Google Shape;301;p23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02" name="Google Shape;302;p23:notes"/>
          <p:cNvSpPr txBox="1">
            <a:spLocks noGrp="1"/>
          </p:cNvSpPr>
          <p:nvPr>
            <p:ph type="sldNum" idx="12"/>
          </p:nvPr>
        </p:nvSpPr>
        <p:spPr>
          <a:xfrm>
            <a:off x="4023994" y="9721108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311" name="Google Shape;311;p24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12" name="Google Shape;312;p24:notes"/>
          <p:cNvSpPr txBox="1">
            <a:spLocks noGrp="1"/>
          </p:cNvSpPr>
          <p:nvPr>
            <p:ph type="sldNum" idx="12"/>
          </p:nvPr>
        </p:nvSpPr>
        <p:spPr>
          <a:xfrm>
            <a:off x="4023994" y="9721108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321" name="Google Shape;321;p25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22" name="Google Shape;322;p25:notes"/>
          <p:cNvSpPr txBox="1">
            <a:spLocks noGrp="1"/>
          </p:cNvSpPr>
          <p:nvPr>
            <p:ph type="sldNum" idx="12"/>
          </p:nvPr>
        </p:nvSpPr>
        <p:spPr>
          <a:xfrm>
            <a:off x="4023994" y="9721108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331" name="Google Shape;331;p26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32" name="Google Shape;332;p26:notes"/>
          <p:cNvSpPr txBox="1">
            <a:spLocks noGrp="1"/>
          </p:cNvSpPr>
          <p:nvPr>
            <p:ph type="sldNum" idx="12"/>
          </p:nvPr>
        </p:nvSpPr>
        <p:spPr>
          <a:xfrm>
            <a:off x="4023994" y="9721108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341" name="Google Shape;341;p27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42" name="Google Shape;342;p27:notes"/>
          <p:cNvSpPr txBox="1">
            <a:spLocks noGrp="1"/>
          </p:cNvSpPr>
          <p:nvPr>
            <p:ph type="sldNum" idx="12"/>
          </p:nvPr>
        </p:nvSpPr>
        <p:spPr>
          <a:xfrm>
            <a:off x="4023994" y="9721108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351" name="Google Shape;351;p28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52" name="Google Shape;352;p28:notes"/>
          <p:cNvSpPr txBox="1">
            <a:spLocks noGrp="1"/>
          </p:cNvSpPr>
          <p:nvPr>
            <p:ph type="sldNum" idx="12"/>
          </p:nvPr>
        </p:nvSpPr>
        <p:spPr>
          <a:xfrm>
            <a:off x="4023994" y="9721108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2" name="Google Shape;122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362" name="Google Shape;362;p29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63" name="Google Shape;363;p29:notes"/>
          <p:cNvSpPr txBox="1">
            <a:spLocks noGrp="1"/>
          </p:cNvSpPr>
          <p:nvPr>
            <p:ph type="sldNum" idx="12"/>
          </p:nvPr>
        </p:nvSpPr>
        <p:spPr>
          <a:xfrm>
            <a:off x="4023994" y="9721108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373" name="Google Shape;373;p30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74" name="Google Shape;374;p30:notes"/>
          <p:cNvSpPr txBox="1">
            <a:spLocks noGrp="1"/>
          </p:cNvSpPr>
          <p:nvPr>
            <p:ph type="sldNum" idx="12"/>
          </p:nvPr>
        </p:nvSpPr>
        <p:spPr>
          <a:xfrm>
            <a:off x="4023994" y="9721108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384" name="Google Shape;384;p31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85" name="Google Shape;385;p31:notes"/>
          <p:cNvSpPr txBox="1">
            <a:spLocks noGrp="1"/>
          </p:cNvSpPr>
          <p:nvPr>
            <p:ph type="sldNum" idx="12"/>
          </p:nvPr>
        </p:nvSpPr>
        <p:spPr>
          <a:xfrm>
            <a:off x="4023994" y="9721108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395" name="Google Shape;395;p32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96" name="Google Shape;396;p32:notes"/>
          <p:cNvSpPr txBox="1">
            <a:spLocks noGrp="1"/>
          </p:cNvSpPr>
          <p:nvPr>
            <p:ph type="sldNum" idx="12"/>
          </p:nvPr>
        </p:nvSpPr>
        <p:spPr>
          <a:xfrm>
            <a:off x="4023994" y="9721108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06" name="Google Shape;406;p33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07" name="Google Shape;407;p33:notes"/>
          <p:cNvSpPr txBox="1">
            <a:spLocks noGrp="1"/>
          </p:cNvSpPr>
          <p:nvPr>
            <p:ph type="sldNum" idx="12"/>
          </p:nvPr>
        </p:nvSpPr>
        <p:spPr>
          <a:xfrm>
            <a:off x="4023994" y="9721108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18" name="Google Shape;418;p34:notes"/>
          <p:cNvSpPr txBox="1">
            <a:spLocks noGrp="1"/>
          </p:cNvSpPr>
          <p:nvPr>
            <p:ph type="sldNum" idx="12"/>
          </p:nvPr>
        </p:nvSpPr>
        <p:spPr>
          <a:xfrm>
            <a:off x="4023994" y="9721108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28" name="Google Shape;428;p35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29" name="Google Shape;429;p35:notes"/>
          <p:cNvSpPr txBox="1">
            <a:spLocks noGrp="1"/>
          </p:cNvSpPr>
          <p:nvPr>
            <p:ph type="sldNum" idx="12"/>
          </p:nvPr>
        </p:nvSpPr>
        <p:spPr>
          <a:xfrm>
            <a:off x="4023994" y="9721108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39" name="Google Shape;439;p36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40" name="Google Shape;440;p36:notes"/>
          <p:cNvSpPr txBox="1">
            <a:spLocks noGrp="1"/>
          </p:cNvSpPr>
          <p:nvPr>
            <p:ph type="sldNum" idx="12"/>
          </p:nvPr>
        </p:nvSpPr>
        <p:spPr>
          <a:xfrm>
            <a:off x="4023994" y="9721108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50" name="Google Shape;450;p37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51" name="Google Shape;451;p37:notes"/>
          <p:cNvSpPr txBox="1">
            <a:spLocks noGrp="1"/>
          </p:cNvSpPr>
          <p:nvPr>
            <p:ph type="sldNum" idx="12"/>
          </p:nvPr>
        </p:nvSpPr>
        <p:spPr>
          <a:xfrm>
            <a:off x="4023994" y="9721108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2" name="Google Shape;122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8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61" name="Google Shape;461;p3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0" name="Google Shape;130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9" name="Google Shape;139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48" name="Google Shape;148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57" name="Google Shape;157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66" name="Google Shape;166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본문" type="vertTx">
  <p:cSld name="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본문" type="vertTitleAndTx">
  <p:cSld name="VERTICAL_TITLE_AND_VERTICAL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28754"/>
            <a:ext cx="9144000" cy="6800491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28B487C-8DB3-45EB-9538-2500040D0F0E}" type="datetime1">
              <a:rPr lang="ko-KR" altLang="en-US"/>
              <a:pPr lvl="0">
                <a:defRPr lang="ko-KR" altLang="en-US"/>
              </a:pPr>
              <a:t>2022-03-02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CC76BB1-246E-4810-B75C-21AF79B23BD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>
            <a:lvl1pPr>
              <a:defRPr sz="3200" b="1">
                <a:latin typeface="+mn-ea"/>
                <a:ea typeface="+mn-ea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>
            <a:normAutofit/>
          </a:bodyPr>
          <a:lstStyle>
            <a:lvl1pPr>
              <a:buFont typeface="Wingdings"/>
              <a:buChar char="v"/>
              <a:defRPr sz="2000"/>
            </a:lvl1pPr>
            <a:lvl2pPr>
              <a:buFont typeface="Wingdings"/>
              <a:buChar char="§"/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9120336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0" y="6223956"/>
            <a:ext cx="1631504" cy="634044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0" y="6093296"/>
            <a:ext cx="1703512" cy="764704"/>
          </a:xfrm>
          <a:prstGeom prst="rect">
            <a:avLst/>
          </a:prstGeom>
          <a:solidFill>
            <a:schemeClr val="bg1">
              <a:alpha val="49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791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20336" cy="6858000"/>
          </a:xfrm>
          <a:prstGeom prst="rect">
            <a:avLst/>
          </a:prstGeom>
          <a:solidFill>
            <a:schemeClr val="lt1">
              <a:alpha val="8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b="1" sz="32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457200" y="1196752"/>
            <a:ext cx="8229600" cy="5328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  <a:defRPr sz="20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1" name="Google Shape;31;p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28754"/>
              <a:ext cx="9144000" cy="6800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32;p4"/>
            <p:cNvSpPr/>
            <p:nvPr/>
          </p:nvSpPr>
          <p:spPr>
            <a:xfrm>
              <a:off x="0" y="0"/>
              <a:ext cx="9120336" cy="6858000"/>
            </a:xfrm>
            <a:prstGeom prst="rect">
              <a:avLst/>
            </a:prstGeom>
            <a:solidFill>
              <a:schemeClr val="lt1">
                <a:alpha val="8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3" name="Google Shape;33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 2개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40" name="Google Shape;40;p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28754"/>
              <a:ext cx="9144000" cy="6800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41;p5"/>
            <p:cNvSpPr/>
            <p:nvPr/>
          </p:nvSpPr>
          <p:spPr>
            <a:xfrm>
              <a:off x="0" y="0"/>
              <a:ext cx="9120336" cy="6858000"/>
            </a:xfrm>
            <a:prstGeom prst="rect">
              <a:avLst/>
            </a:prstGeom>
            <a:solidFill>
              <a:schemeClr val="lt1">
                <a:alpha val="8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2" name="Google Shape;42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4" name="Google Shape;44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5" name="Google Shape;45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50" name="Google Shape;50;p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28754"/>
              <a:ext cx="9144000" cy="6800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" name="Google Shape;51;p6"/>
            <p:cNvSpPr/>
            <p:nvPr/>
          </p:nvSpPr>
          <p:spPr>
            <a:xfrm>
              <a:off x="0" y="0"/>
              <a:ext cx="9120336" cy="6858000"/>
            </a:xfrm>
            <a:prstGeom prst="rect">
              <a:avLst/>
            </a:prstGeom>
            <a:solidFill>
              <a:schemeClr val="lt1">
                <a:alpha val="8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2" name="Google Shape;52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" name="Google Shape;5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7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62" name="Google Shape;62;p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28754"/>
              <a:ext cx="9144000" cy="6800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7"/>
            <p:cNvSpPr/>
            <p:nvPr/>
          </p:nvSpPr>
          <p:spPr>
            <a:xfrm>
              <a:off x="0" y="0"/>
              <a:ext cx="9120336" cy="6858000"/>
            </a:xfrm>
            <a:prstGeom prst="rect">
              <a:avLst/>
            </a:prstGeom>
            <a:solidFill>
              <a:schemeClr val="lt1">
                <a:alpha val="8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4" name="Google Shape;64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0" name="Google Shape;70;p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28754"/>
              <a:ext cx="9144000" cy="6800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71;p8"/>
            <p:cNvSpPr/>
            <p:nvPr/>
          </p:nvSpPr>
          <p:spPr>
            <a:xfrm>
              <a:off x="0" y="0"/>
              <a:ext cx="9120336" cy="6858000"/>
            </a:xfrm>
            <a:prstGeom prst="rect">
              <a:avLst/>
            </a:prstGeom>
            <a:solidFill>
              <a:schemeClr val="lt1">
                <a:alpha val="8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2" name="Google Shape;7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 및 설명" type="objTx">
  <p:cSld name="OBJECT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8" name="Google Shape;78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9" name="Google Shape;79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그림 및 설명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6" name="Google Shape;86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 idx="0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5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1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1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1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1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2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2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2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2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2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2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2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2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28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2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30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31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32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9.xml"  /><Relationship Id="rId3" Type="http://schemas.openxmlformats.org/officeDocument/2006/relationships/hyperlink" Target="https://www.naftaliharris.com/blog/visualizing-k-means-clustering/" TargetMode="External" /><Relationship Id="rId4" Type="http://schemas.openxmlformats.org/officeDocument/2006/relationships/image" Target="../media/image3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0.xml"  /><Relationship Id="rId3" Type="http://schemas.openxmlformats.org/officeDocument/2006/relationships/hyperlink" Target="https://www.naftaliharris.com/blog/visualizing-k-means-clustering/" TargetMode="External" /><Relationship Id="rId4" Type="http://schemas.openxmlformats.org/officeDocument/2006/relationships/image" Target="../media/image34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1.xml"  /><Relationship Id="rId3" Type="http://schemas.openxmlformats.org/officeDocument/2006/relationships/hyperlink" Target="https://www.naftaliharris.com/blog/visualizing-k-means-clustering/" TargetMode="External" /><Relationship Id="rId4" Type="http://schemas.openxmlformats.org/officeDocument/2006/relationships/image" Target="../media/image3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2.xml"  /><Relationship Id="rId3" Type="http://schemas.openxmlformats.org/officeDocument/2006/relationships/hyperlink" Target="https://www.naftaliharris.com/blog/visualizing-k-means-clustering/" TargetMode="External" /><Relationship Id="rId4" Type="http://schemas.openxmlformats.org/officeDocument/2006/relationships/image" Target="../media/image36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3.xml"  /><Relationship Id="rId3" Type="http://schemas.openxmlformats.org/officeDocument/2006/relationships/hyperlink" Target="https://www.naftaliharris.com/blog/visualizing-k-means-clustering/" TargetMode="External" /><Relationship Id="rId4" Type="http://schemas.openxmlformats.org/officeDocument/2006/relationships/image" Target="../media/image33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4.xml"  /><Relationship Id="rId3" Type="http://schemas.openxmlformats.org/officeDocument/2006/relationships/hyperlink" Target="https://www.naftaliharris.com/blog/visualizing-k-means-clustering/" TargetMode="External" /><Relationship Id="rId4" Type="http://schemas.openxmlformats.org/officeDocument/2006/relationships/image" Target="../media/image34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5.xml"  /><Relationship Id="rId3" Type="http://schemas.openxmlformats.org/officeDocument/2006/relationships/hyperlink" Target="https://www.naftaliharris.com/blog/visualizing-k-means-clustering/" TargetMode="External" /><Relationship Id="rId4" Type="http://schemas.openxmlformats.org/officeDocument/2006/relationships/image" Target="../media/image37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6.xml"  /><Relationship Id="rId3" Type="http://schemas.openxmlformats.org/officeDocument/2006/relationships/hyperlink" Target="https://www.naftaliharris.com/blog/visualizing-k-means-clustering/" TargetMode="External" /><Relationship Id="rId4" Type="http://schemas.openxmlformats.org/officeDocument/2006/relationships/image" Target="../media/image38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7.xml"  /><Relationship Id="rId3" Type="http://schemas.openxmlformats.org/officeDocument/2006/relationships/hyperlink" Target="https://www.naftaliharris.com/blog/visualizing-k-means-clustering/" TargetMode="External" /><Relationship Id="rId4" Type="http://schemas.openxmlformats.org/officeDocument/2006/relationships/image" Target="../media/image39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8.xml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9.xml"  /><Relationship Id="rId2" Type="http://schemas.openxmlformats.org/officeDocument/2006/relationships/slideLayout" Target="../slideLayouts/slideLayout1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0.xml"  /><Relationship Id="rId3" Type="http://schemas.openxmlformats.org/officeDocument/2006/relationships/image" Target="../media/image4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3.png"  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3"/>
          <p:cNvGrpSpPr/>
          <p:nvPr/>
        </p:nvGrpSpPr>
        <p:grpSpPr>
          <a:xfrm>
            <a:off x="0" y="0"/>
            <a:ext cx="9186836" cy="6885384"/>
            <a:chOff x="0" y="0"/>
            <a:chExt cx="9186836" cy="6885384"/>
          </a:xfrm>
        </p:grpSpPr>
        <p:pic>
          <p:nvPicPr>
            <p:cNvPr id="106" name="Google Shape;106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20336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3"/>
            <p:cNvSpPr/>
            <p:nvPr/>
          </p:nvSpPr>
          <p:spPr>
            <a:xfrm>
              <a:off x="0" y="27384"/>
              <a:ext cx="9186836" cy="6858000"/>
            </a:xfrm>
            <a:prstGeom prst="rect">
              <a:avLst/>
            </a:prstGeom>
            <a:solidFill>
              <a:schemeClr val="lt1">
                <a:alpha val="8666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8" name="Google Shape;108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D5C97"/>
              </a:buClr>
              <a:buSzPts val="4400"/>
              <a:buFont typeface="Arial"/>
              <a:buNone/>
            </a:pPr>
            <a:r>
              <a:rPr b="1" lang="en-US">
                <a:solidFill>
                  <a:srgbClr val="2D5C97"/>
                </a:solidFill>
                <a:latin typeface="Arial"/>
                <a:ea typeface="Arial"/>
                <a:cs typeface="Arial"/>
                <a:sym typeface="Arial"/>
              </a:rPr>
              <a:t>K-means clustering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21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 clustering 예제 [6/19]</a:t>
            </a:r>
            <a:endParaRPr/>
          </a:p>
        </p:txBody>
      </p:sp>
      <p:sp>
        <p:nvSpPr>
          <p:cNvPr id="179" name="Google Shape;179;p21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" name="Google Shape;180;p21"/>
          <p:cNvSpPr txBox="1"/>
          <p:nvPr/>
        </p:nvSpPr>
        <p:spPr>
          <a:xfrm>
            <a:off x="623392" y="1400220"/>
            <a:ext cx="8520608" cy="388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4단계 : 클러스터에 가장 아까운 데이터들을 할당</a:t>
            </a:r>
            <a:endParaRPr/>
          </a:p>
        </p:txBody>
      </p:sp>
      <p:pic>
        <p:nvPicPr>
          <p:cNvPr id="181" name="Google Shape;18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304" y="1988840"/>
            <a:ext cx="5760000" cy="4327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p22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 clustering 예제 [7/19]</a:t>
            </a:r>
            <a:endParaRPr/>
          </a:p>
        </p:txBody>
      </p:sp>
      <p:sp>
        <p:nvSpPr>
          <p:cNvPr id="188" name="Google Shape;188;p22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22"/>
          <p:cNvSpPr txBox="1"/>
          <p:nvPr/>
        </p:nvSpPr>
        <p:spPr>
          <a:xfrm>
            <a:off x="623392" y="1400220"/>
            <a:ext cx="8520608" cy="388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4단계 : 클러스터에 가장 아까운 데이터들을 할당</a:t>
            </a:r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000" y="1914707"/>
            <a:ext cx="5760000" cy="4322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 clustering 예제 [8/19]</a:t>
            </a:r>
            <a:endParaRPr/>
          </a:p>
        </p:txBody>
      </p:sp>
      <p:sp>
        <p:nvSpPr>
          <p:cNvPr id="197" name="Google Shape;197;p23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Google Shape;198;p23"/>
          <p:cNvSpPr txBox="1"/>
          <p:nvPr/>
        </p:nvSpPr>
        <p:spPr>
          <a:xfrm>
            <a:off x="623392" y="1400220"/>
            <a:ext cx="8520608" cy="388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4단계 : 클러스터에 가장 아까운 데이터들을 할당</a:t>
            </a:r>
            <a:endParaRPr/>
          </a:p>
        </p:txBody>
      </p:sp>
      <p:pic>
        <p:nvPicPr>
          <p:cNvPr id="199" name="Google Shape;19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304" y="1988840"/>
            <a:ext cx="5760000" cy="4371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24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 clustering 예제 [9/19]</a:t>
            </a:r>
            <a:endParaRPr/>
          </a:p>
        </p:txBody>
      </p:sp>
      <p:sp>
        <p:nvSpPr>
          <p:cNvPr id="206" name="Google Shape;206;p24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24"/>
          <p:cNvSpPr txBox="1"/>
          <p:nvPr/>
        </p:nvSpPr>
        <p:spPr>
          <a:xfrm>
            <a:off x="623392" y="1400220"/>
            <a:ext cx="8520608" cy="388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4단계 : 클러스터에 가장 아까운 데이터들을 할당</a:t>
            </a:r>
            <a:endParaRPr/>
          </a:p>
        </p:txBody>
      </p:sp>
      <p:pic>
        <p:nvPicPr>
          <p:cNvPr id="208" name="Google Shape;20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296" y="2048494"/>
            <a:ext cx="5760000" cy="4332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p25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 clustering 예제 [10/19]</a:t>
            </a:r>
            <a:endParaRPr/>
          </a:p>
        </p:txBody>
      </p:sp>
      <p:sp>
        <p:nvSpPr>
          <p:cNvPr id="215" name="Google Shape;215;p25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" name="Google Shape;216;p25"/>
          <p:cNvSpPr txBox="1"/>
          <p:nvPr/>
        </p:nvSpPr>
        <p:spPr>
          <a:xfrm>
            <a:off x="623392" y="1400220"/>
            <a:ext cx="8520608" cy="388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5단계 : 클러스터의 중앙으로 중심(centroid)를 이동</a:t>
            </a:r>
            <a:endParaRPr/>
          </a:p>
        </p:txBody>
      </p:sp>
      <p:pic>
        <p:nvPicPr>
          <p:cNvPr id="217" name="Google Shape;21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999" y="1988840"/>
            <a:ext cx="5760000" cy="4394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 clustering 예제 [11/19]</a:t>
            </a:r>
            <a:endParaRPr/>
          </a:p>
        </p:txBody>
      </p:sp>
      <p:sp>
        <p:nvSpPr>
          <p:cNvPr id="224" name="Google Shape;224;p26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" name="Google Shape;225;p26"/>
          <p:cNvSpPr txBox="1"/>
          <p:nvPr/>
        </p:nvSpPr>
        <p:spPr>
          <a:xfrm>
            <a:off x="623392" y="1400220"/>
            <a:ext cx="8520608" cy="388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6단계 : 4, 5단계를 반복</a:t>
            </a:r>
            <a:endParaRPr/>
          </a:p>
        </p:txBody>
      </p:sp>
      <p:pic>
        <p:nvPicPr>
          <p:cNvPr id="226" name="Google Shape;22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5600" y="1892641"/>
            <a:ext cx="5760000" cy="4416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p27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 clustering 예제 [12/19]</a:t>
            </a:r>
            <a:endParaRPr/>
          </a:p>
        </p:txBody>
      </p:sp>
      <p:sp>
        <p:nvSpPr>
          <p:cNvPr id="233" name="Google Shape;233;p27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" name="Google Shape;234;p27"/>
          <p:cNvSpPr txBox="1"/>
          <p:nvPr/>
        </p:nvSpPr>
        <p:spPr>
          <a:xfrm>
            <a:off x="623392" y="1400220"/>
            <a:ext cx="8520608" cy="388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6단계 : 4, 5단계를 반복</a:t>
            </a:r>
            <a:endParaRPr/>
          </a:p>
        </p:txBody>
      </p:sp>
      <p:pic>
        <p:nvPicPr>
          <p:cNvPr id="235" name="Google Shape;23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664" y="2076380"/>
            <a:ext cx="5760000" cy="4304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28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 clustering 예제 [13/19]</a:t>
            </a:r>
            <a:endParaRPr/>
          </a:p>
        </p:txBody>
      </p:sp>
      <p:sp>
        <p:nvSpPr>
          <p:cNvPr id="242" name="Google Shape;242;p28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" name="Google Shape;243;p28"/>
          <p:cNvSpPr txBox="1"/>
          <p:nvPr/>
        </p:nvSpPr>
        <p:spPr>
          <a:xfrm>
            <a:off x="623392" y="1400220"/>
            <a:ext cx="8520608" cy="388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6단계 : 4, 5단계를 반복</a:t>
            </a:r>
            <a:endParaRPr/>
          </a:p>
        </p:txBody>
      </p:sp>
      <p:pic>
        <p:nvPicPr>
          <p:cNvPr id="244" name="Google Shape;24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664" y="2132856"/>
            <a:ext cx="5760000" cy="4317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29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 clustering 예제 [14/19]</a:t>
            </a:r>
            <a:endParaRPr/>
          </a:p>
        </p:txBody>
      </p:sp>
      <p:sp>
        <p:nvSpPr>
          <p:cNvPr id="251" name="Google Shape;251;p29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" name="Google Shape;252;p29"/>
          <p:cNvSpPr txBox="1"/>
          <p:nvPr/>
        </p:nvSpPr>
        <p:spPr>
          <a:xfrm>
            <a:off x="623392" y="1400220"/>
            <a:ext cx="8520608" cy="388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6단계 : 4, 5단계를 반복</a:t>
            </a:r>
            <a:endParaRPr/>
          </a:p>
        </p:txBody>
      </p:sp>
      <p:pic>
        <p:nvPicPr>
          <p:cNvPr id="253" name="Google Shape;2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664" y="2007035"/>
            <a:ext cx="5760000" cy="4302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30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 clustering 예제 [15/19]</a:t>
            </a:r>
            <a:endParaRPr/>
          </a:p>
        </p:txBody>
      </p:sp>
      <p:sp>
        <p:nvSpPr>
          <p:cNvPr id="260" name="Google Shape;260;p30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" name="Google Shape;261;p30"/>
          <p:cNvSpPr txBox="1"/>
          <p:nvPr/>
        </p:nvSpPr>
        <p:spPr>
          <a:xfrm>
            <a:off x="623392" y="1400220"/>
            <a:ext cx="8520608" cy="388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6단계 : 4, 5단계를 반복</a:t>
            </a:r>
            <a:endParaRPr/>
          </a:p>
        </p:txBody>
      </p:sp>
      <p:pic>
        <p:nvPicPr>
          <p:cNvPr id="262" name="Google Shape;26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640" y="1988840"/>
            <a:ext cx="5760000" cy="4399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4"/>
          <p:cNvGrpSpPr/>
          <p:nvPr/>
        </p:nvGrpSpPr>
        <p:grpSpPr>
          <a:xfrm>
            <a:off x="0" y="0"/>
            <a:ext cx="9186836" cy="6885384"/>
            <a:chOff x="0" y="0"/>
            <a:chExt cx="9186836" cy="6885384"/>
          </a:xfrm>
        </p:grpSpPr>
        <p:pic>
          <p:nvPicPr>
            <p:cNvPr id="114" name="Google Shape;114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20336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p14"/>
            <p:cNvSpPr/>
            <p:nvPr/>
          </p:nvSpPr>
          <p:spPr>
            <a:xfrm>
              <a:off x="0" y="27384"/>
              <a:ext cx="9186836" cy="6858000"/>
            </a:xfrm>
            <a:prstGeom prst="rect">
              <a:avLst/>
            </a:prstGeom>
            <a:solidFill>
              <a:schemeClr val="lt1">
                <a:alpha val="8666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6" name="Google Shape;116;p14"/>
          <p:cNvSpPr txBox="1"/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D5C97"/>
              </a:buClr>
              <a:buSzPct val="100000"/>
              <a:buFont typeface="Arial"/>
              <a:buNone/>
            </a:pPr>
            <a:r>
              <a:rPr b="0" lang="en-US" sz="4400">
                <a:solidFill>
                  <a:srgbClr val="2D5C97"/>
                </a:solidFill>
                <a:latin typeface="Arial"/>
                <a:ea typeface="Arial"/>
                <a:cs typeface="Arial"/>
                <a:sym typeface="Arial"/>
              </a:rPr>
              <a:t>목 차</a:t>
            </a:r>
            <a:endParaRPr/>
          </a:p>
        </p:txBody>
      </p:sp>
      <p:sp>
        <p:nvSpPr>
          <p:cNvPr id="117" name="Google Shape;117;p14"/>
          <p:cNvSpPr/>
          <p:nvPr/>
        </p:nvSpPr>
        <p:spPr>
          <a:xfrm>
            <a:off x="4583832" y="1484784"/>
            <a:ext cx="4126632" cy="5328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K-means clustering 소개</a:t>
            </a:r>
            <a:endParaRPr/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K-means clustering 예제</a:t>
            </a:r>
            <a:endParaRPr/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초기 중심(centroid) 선정 방법</a:t>
            </a:r>
            <a:endParaRPr/>
          </a:p>
          <a:p>
            <a:pPr indent="-285600" lvl="1" marL="742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임의로 선택</a:t>
            </a:r>
            <a:endParaRPr/>
          </a:p>
          <a:p>
            <a:pPr indent="-285600" lvl="1" marL="742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수동으로 선택</a:t>
            </a:r>
            <a:endParaRPr/>
          </a:p>
          <a:p>
            <a:pPr indent="-171450" lvl="1" marL="7429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K-means clustering 실습</a:t>
            </a:r>
            <a:endParaRPr/>
          </a:p>
        </p:txBody>
      </p:sp>
      <p:pic>
        <p:nvPicPr>
          <p:cNvPr id="118" name="Google Shape;11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416" y="1484784"/>
            <a:ext cx="3457359" cy="2023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9416" y="3742798"/>
            <a:ext cx="3185939" cy="213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31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 clustering 예제 [16/19]</a:t>
            </a:r>
            <a:endParaRPr/>
          </a:p>
        </p:txBody>
      </p:sp>
      <p:sp>
        <p:nvSpPr>
          <p:cNvPr id="269" name="Google Shape;269;p31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p31"/>
          <p:cNvSpPr txBox="1"/>
          <p:nvPr/>
        </p:nvSpPr>
        <p:spPr>
          <a:xfrm>
            <a:off x="623392" y="1400220"/>
            <a:ext cx="8520608" cy="388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6단계 : 4, 5단계를 반복</a:t>
            </a:r>
            <a:endParaRPr/>
          </a:p>
        </p:txBody>
      </p:sp>
      <p:pic>
        <p:nvPicPr>
          <p:cNvPr id="271" name="Google Shape;27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5656" y="1958463"/>
            <a:ext cx="5760000" cy="4350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32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 clustering 예제 [17/19]</a:t>
            </a:r>
            <a:endParaRPr/>
          </a:p>
        </p:txBody>
      </p:sp>
      <p:sp>
        <p:nvSpPr>
          <p:cNvPr id="278" name="Google Shape;278;p32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9" name="Google Shape;279;p32"/>
          <p:cNvSpPr txBox="1"/>
          <p:nvPr/>
        </p:nvSpPr>
        <p:spPr>
          <a:xfrm>
            <a:off x="623392" y="1400220"/>
            <a:ext cx="8520608" cy="388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6단계 : 4, 5단계를 반복</a:t>
            </a:r>
            <a:endParaRPr/>
          </a:p>
        </p:txBody>
      </p:sp>
      <p:pic>
        <p:nvPicPr>
          <p:cNvPr id="280" name="Google Shape;28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5656" y="1916832"/>
            <a:ext cx="5760000" cy="445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33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 clustering 예제 [18/19]</a:t>
            </a:r>
            <a:endParaRPr/>
          </a:p>
        </p:txBody>
      </p:sp>
      <p:sp>
        <p:nvSpPr>
          <p:cNvPr id="287" name="Google Shape;287;p33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8" name="Google Shape;288;p33"/>
          <p:cNvSpPr txBox="1"/>
          <p:nvPr/>
        </p:nvSpPr>
        <p:spPr>
          <a:xfrm>
            <a:off x="623392" y="1400220"/>
            <a:ext cx="8520608" cy="388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6단계 : 4, 5단계를 반복</a:t>
            </a:r>
            <a:endParaRPr/>
          </a:p>
        </p:txBody>
      </p:sp>
      <p:pic>
        <p:nvPicPr>
          <p:cNvPr id="289" name="Google Shape;28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296" y="1988840"/>
            <a:ext cx="5760000" cy="4322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34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 clustering 예제 [19/19]</a:t>
            </a:r>
            <a:endParaRPr/>
          </a:p>
        </p:txBody>
      </p:sp>
      <p:sp>
        <p:nvSpPr>
          <p:cNvPr id="296" name="Google Shape;296;p34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7" name="Google Shape;297;p34"/>
          <p:cNvSpPr txBox="1"/>
          <p:nvPr/>
        </p:nvSpPr>
        <p:spPr>
          <a:xfrm>
            <a:off x="623392" y="1400220"/>
            <a:ext cx="8520608" cy="388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최종상태 : 더 이상 중심이 이동하지 않는다</a:t>
            </a:r>
            <a:endParaRPr/>
          </a:p>
        </p:txBody>
      </p:sp>
      <p:pic>
        <p:nvPicPr>
          <p:cNvPr id="298" name="Google Shape;29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000" y="1925676"/>
            <a:ext cx="5760000" cy="4455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42C7F1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35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 중심(centroid) 선정 방법 [1/5]</a:t>
            </a:r>
            <a:endParaRPr/>
          </a:p>
        </p:txBody>
      </p:sp>
      <p:sp>
        <p:nvSpPr>
          <p:cNvPr id="306" name="Google Shape;306;p35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Google Shape;307;p35"/>
          <p:cNvSpPr txBox="1"/>
          <p:nvPr/>
        </p:nvSpPr>
        <p:spPr>
          <a:xfrm>
            <a:off x="623392" y="1400217"/>
            <a:ext cx="8520608" cy="388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수동으로 초기 중심 선정</a:t>
            </a:r>
            <a:endParaRPr/>
          </a:p>
        </p:txBody>
      </p:sp>
      <p:pic>
        <p:nvPicPr>
          <p:cNvPr id="308" name="Google Shape;30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5656" y="2060848"/>
            <a:ext cx="5868407" cy="432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42C7F1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p36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 중심(centroid) 선정 방법 [2/5]</a:t>
            </a:r>
            <a:endParaRPr/>
          </a:p>
        </p:txBody>
      </p:sp>
      <p:sp>
        <p:nvSpPr>
          <p:cNvPr id="316" name="Google Shape;316;p36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623392" y="1400217"/>
            <a:ext cx="8520608" cy="388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수동으로 초기 중심 선정</a:t>
            </a:r>
            <a:endParaRPr/>
          </a:p>
        </p:txBody>
      </p:sp>
      <p:pic>
        <p:nvPicPr>
          <p:cNvPr id="318" name="Google Shape;3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5656" y="2060848"/>
            <a:ext cx="5825630" cy="424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42C7F1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p37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 중심(centroid) 선정 방법 [3/5]</a:t>
            </a:r>
            <a:endParaRPr/>
          </a:p>
        </p:txBody>
      </p:sp>
      <p:sp>
        <p:nvSpPr>
          <p:cNvPr id="326" name="Google Shape;326;p37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7" name="Google Shape;327;p37"/>
          <p:cNvSpPr txBox="1"/>
          <p:nvPr/>
        </p:nvSpPr>
        <p:spPr>
          <a:xfrm>
            <a:off x="623392" y="1400217"/>
            <a:ext cx="8520608" cy="788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K-mean++ 초기중심</a:t>
            </a:r>
            <a:endParaRPr/>
          </a:p>
          <a:p>
            <a:pPr indent="-270033" lvl="1" marL="630078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처음 데이터에 첫 번째 중심을 위치시킴</a:t>
            </a:r>
            <a:endParaRPr/>
          </a:p>
        </p:txBody>
      </p:sp>
      <p:pic>
        <p:nvPicPr>
          <p:cNvPr id="328" name="Google Shape;32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8823" y="2185484"/>
            <a:ext cx="5809481" cy="4411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42C7F1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38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 중심(centroid) 선정 방법 [4/5]</a:t>
            </a:r>
            <a:endParaRPr/>
          </a:p>
        </p:txBody>
      </p:sp>
      <p:sp>
        <p:nvSpPr>
          <p:cNvPr id="336" name="Google Shape;336;p38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7" name="Google Shape;337;p38"/>
          <p:cNvSpPr txBox="1"/>
          <p:nvPr/>
        </p:nvSpPr>
        <p:spPr>
          <a:xfrm>
            <a:off x="623392" y="1400217"/>
            <a:ext cx="8520608" cy="788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K-mean++ 초기중심</a:t>
            </a:r>
            <a:endParaRPr/>
          </a:p>
          <a:p>
            <a:pPr indent="-270033" lvl="1" marL="630078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첫 번째 중심에서 가장 먼 데이터를 두 번째 중심으로 선정</a:t>
            </a:r>
            <a:endParaRPr/>
          </a:p>
        </p:txBody>
      </p:sp>
      <p:pic>
        <p:nvPicPr>
          <p:cNvPr id="338" name="Google Shape;33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648" y="2204864"/>
            <a:ext cx="5832648" cy="441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42C7F1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39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 중심(centroid) 선정 방법 [5/5]</a:t>
            </a:r>
            <a:endParaRPr/>
          </a:p>
        </p:txBody>
      </p:sp>
      <p:sp>
        <p:nvSpPr>
          <p:cNvPr id="346" name="Google Shape;346;p39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7" name="Google Shape;347;p39"/>
          <p:cNvSpPr txBox="1"/>
          <p:nvPr/>
        </p:nvSpPr>
        <p:spPr>
          <a:xfrm>
            <a:off x="623392" y="1400217"/>
            <a:ext cx="8520608" cy="788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K-mean++ 초기중심</a:t>
            </a:r>
            <a:endParaRPr/>
          </a:p>
          <a:p>
            <a:pPr indent="-270033" lvl="1" marL="630078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중심점들로 부터 가장 먼 데이터에 세 번째 중심을 위치시킴</a:t>
            </a:r>
            <a:endParaRPr/>
          </a:p>
        </p:txBody>
      </p:sp>
      <p:pic>
        <p:nvPicPr>
          <p:cNvPr id="348" name="Google Shape;34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648" y="2204864"/>
            <a:ext cx="5832648" cy="4442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BAFF1A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p40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K-means clustering 실습 [1]</a:t>
            </a:r>
            <a:endParaRPr b="1" i="0" sz="3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40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7" name="Google Shape;357;p40"/>
          <p:cNvSpPr txBox="1"/>
          <p:nvPr/>
        </p:nvSpPr>
        <p:spPr>
          <a:xfrm>
            <a:off x="623392" y="1400217"/>
            <a:ext cx="852060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 툴을 통해 실습해보기</a:t>
            </a:r>
            <a:endParaRPr/>
          </a:p>
          <a:p>
            <a:pPr indent="-371279" lvl="1" marL="828479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링크 : </a:t>
            </a:r>
            <a:r>
              <a:rPr b="1" i="0" lang="en-US" sz="1600" u="sng" cap="none" strike="noStrik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https://www.naftaliharris.com/blog/visualizing-k-means-clustering/</a:t>
            </a:r>
            <a:r>
              <a:rPr b="1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8" name="Google Shape;35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7719" y="2188125"/>
            <a:ext cx="5678215" cy="45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0"/>
          <p:cNvSpPr/>
          <p:nvPr/>
        </p:nvSpPr>
        <p:spPr>
          <a:xfrm>
            <a:off x="3491880" y="5963270"/>
            <a:ext cx="1224136" cy="634082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008000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K-means clustering 소개 [1/1]</a:t>
            </a:r>
            <a:endParaRPr/>
          </a:p>
        </p:txBody>
      </p:sp>
      <p:sp>
        <p:nvSpPr>
          <p:cNvPr id="126" name="Google Shape;126;p15"/>
          <p:cNvSpPr txBox="1"/>
          <p:nvPr>
            <p:ph idx="12" type="sldNum"/>
          </p:nvPr>
        </p:nvSpPr>
        <p:spPr>
          <a:xfrm>
            <a:off x="7215335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623392" y="1400219"/>
            <a:ext cx="8004726" cy="5227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 clustering</a:t>
            </a:r>
            <a:endParaRPr/>
          </a:p>
          <a:p>
            <a:pPr indent="-270033" lvl="1" marL="63007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데이터를 군집화하는 비지도학습 방법 중 하나</a:t>
            </a:r>
            <a:endParaRPr/>
          </a:p>
          <a:p>
            <a:pPr indent="-155733" lvl="1" marL="63007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클러스터링 절차</a:t>
            </a:r>
            <a:endParaRPr/>
          </a:p>
          <a:p>
            <a:pPr indent="-270033" lvl="1" marL="63007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1단계 : 데이터 준비</a:t>
            </a:r>
            <a:endParaRPr/>
          </a:p>
          <a:p>
            <a:pPr indent="-270033" lvl="1" marL="63007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2단계 : 몇 개의 클러스터로 분류할 것인지 결정(즉, k의 값 선택)</a:t>
            </a:r>
            <a:endParaRPr/>
          </a:p>
          <a:p>
            <a:pPr indent="-270033" lvl="1" marL="63007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3단계 : 클러스터의 초기중심(centroid)을 선정</a:t>
            </a:r>
            <a:endParaRPr/>
          </a:p>
          <a:p>
            <a:pPr indent="-257040" lvl="2" marL="11714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임의로 선정</a:t>
            </a:r>
            <a:endParaRPr/>
          </a:p>
          <a:p>
            <a:pPr indent="-257040" lvl="2" marL="11714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수동으로 최초 중심 선정</a:t>
            </a:r>
            <a:endParaRPr/>
          </a:p>
          <a:p>
            <a:pPr indent="-257040" lvl="2" marL="11714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K-mean++</a:t>
            </a:r>
            <a:endParaRPr/>
          </a:p>
          <a:p>
            <a:pPr indent="-270033" lvl="1" marL="63007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4단계 : 클러스터에 가장 가까운 데이터들을 할당</a:t>
            </a:r>
            <a:endParaRPr/>
          </a:p>
          <a:p>
            <a:pPr indent="-270033" lvl="1" marL="63007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5단계 : 클러스터의 중앙으로 중심(centriod)를 이동</a:t>
            </a:r>
            <a:endParaRPr/>
          </a:p>
          <a:p>
            <a:pPr indent="-270033" lvl="1" marL="63007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6단계 : 4단계와 5단계를 클러스터가 변경되지 않을 동안 계속 반복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1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BAFF1A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p41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K-means clustering 실습 [1]</a:t>
            </a:r>
            <a:endParaRPr b="1" i="0" sz="3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7" name="Google Shape;367;p41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8" name="Google Shape;368;p41"/>
          <p:cNvSpPr txBox="1"/>
          <p:nvPr/>
        </p:nvSpPr>
        <p:spPr>
          <a:xfrm>
            <a:off x="623392" y="1400217"/>
            <a:ext cx="852060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 툴을 통해 실습해보기</a:t>
            </a:r>
            <a:endParaRPr/>
          </a:p>
          <a:p>
            <a:pPr indent="-371279" lvl="1" marL="828479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링크 : </a:t>
            </a:r>
            <a:r>
              <a:rPr b="1" i="0" lang="en-US" sz="1600" u="sng" cap="none" strike="noStrik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https://www.naftaliharris.com/blog/visualizing-k-means-clustering/</a:t>
            </a:r>
            <a:r>
              <a:rPr b="1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9" name="Google Shape;36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2120" y="2322859"/>
            <a:ext cx="5436096" cy="401558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1"/>
          <p:cNvSpPr/>
          <p:nvPr/>
        </p:nvSpPr>
        <p:spPr>
          <a:xfrm>
            <a:off x="3491880" y="5661248"/>
            <a:ext cx="1224136" cy="634082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2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BAFF1A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p42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K-means clustering 실습 [1]</a:t>
            </a:r>
            <a:endParaRPr b="1" i="0" sz="3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8" name="Google Shape;378;p42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9" name="Google Shape;379;p42"/>
          <p:cNvSpPr txBox="1"/>
          <p:nvPr/>
        </p:nvSpPr>
        <p:spPr>
          <a:xfrm>
            <a:off x="623392" y="1400217"/>
            <a:ext cx="852060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 툴을 통해 실습해보기</a:t>
            </a:r>
            <a:endParaRPr/>
          </a:p>
          <a:p>
            <a:pPr indent="-371279" lvl="1" marL="828479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링크 : </a:t>
            </a:r>
            <a:r>
              <a:rPr b="1" i="0" lang="en-US" sz="1600" u="sng" cap="none" strike="noStrik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https://www.naftaliharris.com/blog/visualizing-k-means-clustering/</a:t>
            </a:r>
            <a:r>
              <a:rPr b="1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0" name="Google Shape;38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5924" y="2167552"/>
            <a:ext cx="5201805" cy="4566958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2"/>
          <p:cNvSpPr/>
          <p:nvPr/>
        </p:nvSpPr>
        <p:spPr>
          <a:xfrm>
            <a:off x="2699792" y="6395318"/>
            <a:ext cx="720080" cy="398641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BAFF1A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p43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K-means clustering 실습 [1]</a:t>
            </a:r>
            <a:endParaRPr b="1" i="0" sz="3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p43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0" name="Google Shape;390;p43"/>
          <p:cNvSpPr txBox="1"/>
          <p:nvPr/>
        </p:nvSpPr>
        <p:spPr>
          <a:xfrm>
            <a:off x="623392" y="1400217"/>
            <a:ext cx="852060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 툴을 통해 실습해보기</a:t>
            </a:r>
            <a:endParaRPr/>
          </a:p>
          <a:p>
            <a:pPr indent="-371279" lvl="1" marL="828479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링크 : </a:t>
            </a:r>
            <a:r>
              <a:rPr b="1" i="0" lang="en-US" sz="1600" u="sng" cap="none" strike="noStrik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https://www.naftaliharris.com/blog/visualizing-k-means-clustering/</a:t>
            </a:r>
            <a:r>
              <a:rPr b="1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1" name="Google Shape;39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6145" y="2252308"/>
            <a:ext cx="5328046" cy="4300892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3"/>
          <p:cNvSpPr/>
          <p:nvPr/>
        </p:nvSpPr>
        <p:spPr>
          <a:xfrm>
            <a:off x="2627784" y="6165304"/>
            <a:ext cx="1512168" cy="418058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4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BAFF1A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p44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K-means clustering 실습 [2]</a:t>
            </a:r>
            <a:endParaRPr b="1" i="0" sz="3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p44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1" name="Google Shape;401;p44"/>
          <p:cNvSpPr txBox="1"/>
          <p:nvPr/>
        </p:nvSpPr>
        <p:spPr>
          <a:xfrm>
            <a:off x="623392" y="1400217"/>
            <a:ext cx="852060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 툴을 통해 실습해보기</a:t>
            </a:r>
            <a:endParaRPr/>
          </a:p>
          <a:p>
            <a:pPr indent="-371279" lvl="1" marL="828479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링크 : </a:t>
            </a:r>
            <a:r>
              <a:rPr b="1" i="0" lang="en-US" sz="1600" u="sng" cap="none" strike="noStrik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https://www.naftaliharris.com/blog/visualizing-k-means-clustering/</a:t>
            </a:r>
            <a:r>
              <a:rPr b="1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2" name="Google Shape;40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7719" y="2188125"/>
            <a:ext cx="5678215" cy="45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4"/>
          <p:cNvSpPr/>
          <p:nvPr/>
        </p:nvSpPr>
        <p:spPr>
          <a:xfrm>
            <a:off x="4716016" y="5963270"/>
            <a:ext cx="1224136" cy="634082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BAFF1A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0" name="Google Shape;410;p45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K-means clustering 실습 [2]</a:t>
            </a:r>
            <a:endParaRPr b="1" i="0" sz="3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p45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2" name="Google Shape;412;p45"/>
          <p:cNvSpPr txBox="1"/>
          <p:nvPr/>
        </p:nvSpPr>
        <p:spPr>
          <a:xfrm>
            <a:off x="623392" y="1400217"/>
            <a:ext cx="852060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 툴을 통해 실습해보기</a:t>
            </a:r>
            <a:endParaRPr/>
          </a:p>
          <a:p>
            <a:pPr indent="-371279" lvl="1" marL="828479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링크 : </a:t>
            </a:r>
            <a:r>
              <a:rPr b="1" i="0" lang="en-US" sz="1600" u="sng" cap="none" strike="noStrik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https://www.naftaliharris.com/blog/visualizing-k-means-clustering/</a:t>
            </a:r>
            <a:r>
              <a:rPr b="1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3" name="Google Shape;41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2120" y="2322859"/>
            <a:ext cx="5436096" cy="4015584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5"/>
          <p:cNvSpPr/>
          <p:nvPr/>
        </p:nvSpPr>
        <p:spPr>
          <a:xfrm>
            <a:off x="3563888" y="5661248"/>
            <a:ext cx="1152128" cy="634082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BAFF1A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1" name="Google Shape;421;p46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K-means clustering 실습 [2]</a:t>
            </a:r>
            <a:endParaRPr b="1" i="0" sz="3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2" name="Google Shape;422;p46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3" name="Google Shape;423;p46"/>
          <p:cNvSpPr txBox="1"/>
          <p:nvPr/>
        </p:nvSpPr>
        <p:spPr>
          <a:xfrm>
            <a:off x="623392" y="1400217"/>
            <a:ext cx="852060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 툴을 통해 실습해보기</a:t>
            </a:r>
            <a:endParaRPr/>
          </a:p>
          <a:p>
            <a:pPr indent="-371279" lvl="1" marL="828479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링크 : </a:t>
            </a:r>
            <a:r>
              <a:rPr b="1" i="0" lang="en-US" sz="1600" u="sng" cap="none" strike="noStrik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https://www.naftaliharris.com/blog/visualizing-k-means-clustering/</a:t>
            </a:r>
            <a:r>
              <a:rPr b="1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4" name="Google Shape;42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0644" y="2237327"/>
            <a:ext cx="3979047" cy="4186649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6"/>
          <p:cNvSpPr/>
          <p:nvPr/>
        </p:nvSpPr>
        <p:spPr>
          <a:xfrm>
            <a:off x="3275856" y="6106935"/>
            <a:ext cx="1152128" cy="317041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7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BAFF1A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2" name="Google Shape;432;p47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K-means clustering 실습 [2]</a:t>
            </a:r>
            <a:endParaRPr b="1" i="0" sz="3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3" name="Google Shape;433;p47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4" name="Google Shape;434;p47"/>
          <p:cNvSpPr txBox="1"/>
          <p:nvPr/>
        </p:nvSpPr>
        <p:spPr>
          <a:xfrm>
            <a:off x="623392" y="1400217"/>
            <a:ext cx="852060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 툴을 통해 실습해보기</a:t>
            </a:r>
            <a:endParaRPr/>
          </a:p>
          <a:p>
            <a:pPr indent="-371279" lvl="1" marL="828479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링크 : </a:t>
            </a:r>
            <a:r>
              <a:rPr b="1" i="0" lang="en-US" sz="1600" u="sng" cap="none" strike="noStrik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https://www.naftaliharris.com/blog/visualizing-k-means-clustering/</a:t>
            </a:r>
            <a:r>
              <a:rPr b="1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5" name="Google Shape;43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8064" y="2420326"/>
            <a:ext cx="6444208" cy="378743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7"/>
          <p:cNvSpPr/>
          <p:nvPr/>
        </p:nvSpPr>
        <p:spPr>
          <a:xfrm>
            <a:off x="3635896" y="5848263"/>
            <a:ext cx="864096" cy="317041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8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BAFF1A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3" name="Google Shape;443;p48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K-means clustering 실습 [2]</a:t>
            </a:r>
            <a:endParaRPr b="1" i="0" sz="3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4" name="Google Shape;444;p48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5" name="Google Shape;445;p48"/>
          <p:cNvSpPr txBox="1"/>
          <p:nvPr/>
        </p:nvSpPr>
        <p:spPr>
          <a:xfrm>
            <a:off x="623392" y="1400217"/>
            <a:ext cx="852060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 툴을 통해 실습해보기</a:t>
            </a:r>
            <a:endParaRPr/>
          </a:p>
          <a:p>
            <a:pPr indent="-371279" lvl="1" marL="828479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링크 : </a:t>
            </a:r>
            <a:r>
              <a:rPr b="1" i="0" lang="en-US" sz="1600" u="sng" cap="none" strike="noStrik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https://www.naftaliharris.com/blog/visualizing-k-means-clustering/</a:t>
            </a:r>
            <a:r>
              <a:rPr b="1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6" name="Google Shape;44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6036" y="2284115"/>
            <a:ext cx="6948264" cy="40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8"/>
          <p:cNvSpPr/>
          <p:nvPr/>
        </p:nvSpPr>
        <p:spPr>
          <a:xfrm>
            <a:off x="3491880" y="5920271"/>
            <a:ext cx="2088232" cy="435144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9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BAFF1A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4" name="Google Shape;454;p49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K-means clustering 실습 [3]</a:t>
            </a:r>
            <a:endParaRPr b="1" i="0" sz="3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p49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6" name="Google Shape;456;p49"/>
          <p:cNvSpPr txBox="1"/>
          <p:nvPr/>
        </p:nvSpPr>
        <p:spPr>
          <a:xfrm>
            <a:off x="623392" y="1400217"/>
            <a:ext cx="8520608" cy="388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코드 이해해보기</a:t>
            </a:r>
            <a:endParaRPr/>
          </a:p>
        </p:txBody>
      </p:sp>
      <p:pic>
        <p:nvPicPr>
          <p:cNvPr id="457" name="Google Shape;45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6336" y="3933056"/>
            <a:ext cx="1044116" cy="5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2348" y="2097182"/>
            <a:ext cx="5145955" cy="4532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chemeClr val="accent3">
              <a:alpha val="1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43901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확인 문제</a:t>
            </a:r>
            <a:endParaRPr kumimoji="0" lang="ko-KR" altLang="en-US" sz="3600" b="1" i="0" u="none" strike="noStrike" kern="1200" cap="none" normalizeH="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392" y="1631650"/>
            <a:ext cx="8004726" cy="2100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0000" indent="-370000">
              <a:buClr>
                <a:schemeClr val="accent1"/>
              </a:buClr>
              <a:buAutoNum type="arabicPeriod"/>
              <a:defRPr lang="ko-KR" altLang="en-US"/>
            </a:pP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K-means clustering</a:t>
            </a: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에서</a:t>
            </a: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하이퍼 파라미터는 무엇인가</a:t>
            </a: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?</a:t>
            </a:r>
            <a:b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endParaRPr lang="en-US" altLang="ko-KR" sz="22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370000" indent="-370000">
              <a:buClr>
                <a:schemeClr val="accent1"/>
              </a:buClr>
              <a:buAutoNum type="arabicPeriod"/>
              <a:defRPr lang="ko-KR" altLang="en-US"/>
            </a:pP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k</a:t>
            </a: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값이 지나치게 크면 어떤 현상이 일어나고</a:t>
            </a: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k</a:t>
            </a: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값이 지나치게 작으면 어떤 현상이 일어날까</a:t>
            </a: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?</a:t>
            </a:r>
            <a:endParaRPr lang="en-US" altLang="ko-KR" sz="22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370000" indent="-370000">
              <a:buClr>
                <a:schemeClr val="accent1"/>
              </a:buClr>
              <a:buAutoNum type="arabicPeriod"/>
              <a:defRPr lang="ko-KR" altLang="en-US"/>
            </a:pPr>
            <a:endParaRPr lang="ko-KR" altLang="en-US" sz="22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0" indent="0">
              <a:buClr>
                <a:schemeClr val="accent1"/>
              </a:buClr>
              <a:buNone/>
              <a:defRPr lang="ko-KR" altLang="en-US"/>
            </a:pPr>
            <a:endParaRPr lang="ko-KR" altLang="en-US" sz="22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39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008000">
              <a:alpha val="14900"/>
            </a:srgb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-KR" altLang="en-US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들어가기 전에</a:t>
            </a:r>
            <a:r>
              <a:rPr lang="en-US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...</a:t>
            </a:r>
            <a:endParaRPr lang="en-US" altLang="ko-KR" sz="36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6" name="Google Shape;126;p15"/>
          <p:cNvSpPr txBox="1">
            <a:spLocks noGrp="1"/>
          </p:cNvSpPr>
          <p:nvPr>
            <p:ph type="sldNum" idx="12"/>
          </p:nvPr>
        </p:nvSpPr>
        <p:spPr>
          <a:xfrm>
            <a:off x="7215335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4</a:t>
            </a:fld>
            <a:endParaRPr lang="en-US"/>
          </a:p>
        </p:txBody>
      </p:sp>
      <p:sp>
        <p:nvSpPr>
          <p:cNvPr id="127" name="Google Shape;127;p15"/>
          <p:cNvSpPr txBox="1"/>
          <p:nvPr/>
        </p:nvSpPr>
        <p:spPr>
          <a:xfrm>
            <a:off x="623392" y="1400218"/>
            <a:ext cx="8004726" cy="263645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❖"/>
              <a:defRPr/>
            </a:pPr>
            <a:r>
              <a:rPr lang="ko-KR" altLang="en-US" sz="23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생도들이 소개팅 앱을 개발한다면</a:t>
            </a:r>
            <a:r>
              <a:rPr lang="en-US" altLang="ko-KR" sz="23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,</a:t>
            </a:r>
            <a:r>
              <a:rPr lang="ko-KR" altLang="en-US" sz="23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누구와 누구를 짝꿍을 지어줄까</a:t>
            </a:r>
            <a:r>
              <a:rPr lang="en-US" altLang="ko-KR" sz="23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?</a:t>
            </a:r>
            <a:endParaRPr lang="en-US" altLang="ko-KR" sz="23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❖"/>
              <a:defRPr/>
            </a:pPr>
            <a:endParaRPr lang="en-US" altLang="ko-KR" sz="23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❖"/>
              <a:defRPr/>
            </a:pPr>
            <a:r>
              <a:rPr lang="ko-KR" altLang="en-US" sz="23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유튜브 시청자</a:t>
            </a:r>
            <a:r>
              <a:rPr lang="en-US" altLang="ko-KR" sz="23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lang="ko-KR" altLang="en-US" sz="23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철수는 동영상</a:t>
            </a:r>
            <a:r>
              <a:rPr lang="en-US" altLang="ko-KR" sz="23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1</a:t>
            </a:r>
            <a:r>
              <a:rPr lang="ko-KR" altLang="en-US" sz="23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를 시청하였다</a:t>
            </a:r>
            <a:r>
              <a:rPr lang="en-US" altLang="ko-KR" sz="23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.</a:t>
            </a:r>
            <a:r>
              <a:rPr lang="ko-KR" altLang="en-US" sz="23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유튜브는 다음 추천 동영상으로 어떤 동영상을 띄워 줘야할까</a:t>
            </a:r>
            <a:r>
              <a:rPr lang="en-US" altLang="ko-KR" sz="23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?</a:t>
            </a:r>
            <a:endParaRPr lang="en-US" altLang="ko-KR" sz="23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630078" marR="0" lvl="1" indent="-1557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  <a:defRPr/>
            </a:pPr>
            <a:endParaRPr sz="21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❖"/>
              <a:defRPr/>
            </a:pPr>
            <a:endParaRPr lang="en-US" sz="21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28" name="Google Shape;136;p16"/>
          <p:cNvPicPr>
            <a:picLocks noChangeAspect="1"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2467913" y="3429000"/>
            <a:ext cx="4208173" cy="304768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"/>
          <p:cNvSpPr txBox="1"/>
          <p:nvPr/>
        </p:nvSpPr>
        <p:spPr>
          <a:xfrm>
            <a:off x="6830174" y="6018943"/>
            <a:ext cx="1391292" cy="44662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400" b="1">
                <a:solidFill>
                  <a:srgbClr val="0000ff"/>
                </a:solidFill>
              </a:rPr>
              <a:t>영상미</a:t>
            </a:r>
            <a:endParaRPr lang="ko-KR" altLang="en-US" sz="2400" b="1">
              <a:solidFill>
                <a:srgbClr val="0000ff"/>
              </a:solidFill>
            </a:endParaRPr>
          </a:p>
        </p:txBody>
      </p:sp>
      <p:sp>
        <p:nvSpPr>
          <p:cNvPr id="130" name=""/>
          <p:cNvSpPr txBox="1"/>
          <p:nvPr/>
        </p:nvSpPr>
        <p:spPr>
          <a:xfrm>
            <a:off x="1907139" y="3429000"/>
            <a:ext cx="1391292" cy="11791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400" b="1">
                <a:solidFill>
                  <a:srgbClr val="0000ff"/>
                </a:solidFill>
              </a:rPr>
              <a:t>스</a:t>
            </a:r>
            <a:endParaRPr lang="ko-KR" altLang="en-US" sz="2400" b="1">
              <a:solidFill>
                <a:srgbClr val="0000ff"/>
              </a:solidFill>
            </a:endParaRPr>
          </a:p>
          <a:p>
            <a:pPr>
              <a:defRPr/>
            </a:pPr>
            <a:r>
              <a:rPr lang="ko-KR" altLang="en-US" sz="2400" b="1">
                <a:solidFill>
                  <a:srgbClr val="0000ff"/>
                </a:solidFill>
              </a:rPr>
              <a:t>토</a:t>
            </a:r>
            <a:endParaRPr lang="ko-KR" altLang="en-US" sz="2400" b="1">
              <a:solidFill>
                <a:srgbClr val="0000ff"/>
              </a:solidFill>
            </a:endParaRPr>
          </a:p>
          <a:p>
            <a:pPr>
              <a:defRPr/>
            </a:pPr>
            <a:r>
              <a:rPr lang="ko-KR" altLang="en-US" sz="2400" b="1">
                <a:solidFill>
                  <a:srgbClr val="0000ff"/>
                </a:solidFill>
              </a:rPr>
              <a:t>리</a:t>
            </a:r>
            <a:endParaRPr lang="ko-KR" altLang="en-US" sz="2400" b="1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50"/>
          <p:cNvGrpSpPr/>
          <p:nvPr/>
        </p:nvGrpSpPr>
        <p:grpSpPr>
          <a:xfrm>
            <a:off x="0" y="0"/>
            <a:ext cx="9120336" cy="6858000"/>
            <a:chOff x="0" y="0"/>
            <a:chExt cx="9120336" cy="6858000"/>
          </a:xfrm>
        </p:grpSpPr>
        <p:pic>
          <p:nvPicPr>
            <p:cNvPr id="464" name="Google Shape;464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933" y="0"/>
              <a:ext cx="9091403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5" name="Google Shape;465;p50"/>
            <p:cNvSpPr/>
            <p:nvPr/>
          </p:nvSpPr>
          <p:spPr>
            <a:xfrm>
              <a:off x="0" y="0"/>
              <a:ext cx="9118800" cy="6858000"/>
            </a:xfrm>
            <a:prstGeom prst="rect">
              <a:avLst/>
            </a:prstGeom>
            <a:solidFill>
              <a:schemeClr val="lt1">
                <a:alpha val="8666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66" name="Google Shape;466;p5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D5C97"/>
              </a:buClr>
              <a:buSzPts val="4400"/>
              <a:buFont typeface="Arial"/>
              <a:buNone/>
            </a:pPr>
            <a:r>
              <a:rPr lang="en-US">
                <a:solidFill>
                  <a:srgbClr val="2D5C97"/>
                </a:solidFill>
                <a:latin typeface="Arial"/>
                <a:ea typeface="Arial"/>
                <a:cs typeface="Arial"/>
                <a:sym typeface="Arial"/>
              </a:rPr>
              <a:t>Any </a:t>
            </a:r>
            <a:r>
              <a:rPr lang="en-US">
                <a:solidFill>
                  <a:srgbClr val="2D5C97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r>
              <a:rPr lang="en-US">
                <a:solidFill>
                  <a:srgbClr val="2D5C97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 clustering 예제 [1/19]</a:t>
            </a:r>
            <a:endParaRPr/>
          </a:p>
        </p:txBody>
      </p:sp>
      <p:sp>
        <p:nvSpPr>
          <p:cNvPr id="134" name="Google Shape;134;p16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1단계 : 데이터 준비</a:t>
            </a:r>
            <a:endParaRPr/>
          </a:p>
        </p:txBody>
      </p:sp>
      <p:pic>
        <p:nvPicPr>
          <p:cNvPr id="136" name="Google Shape;13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304" y="2059200"/>
            <a:ext cx="5760000" cy="4366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 clustering 예제 [2/19]</a:t>
            </a:r>
            <a:endParaRPr/>
          </a:p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17"/>
          <p:cNvSpPr txBox="1"/>
          <p:nvPr/>
        </p:nvSpPr>
        <p:spPr>
          <a:xfrm>
            <a:off x="623392" y="1400220"/>
            <a:ext cx="8520608" cy="693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2단계 : k=3으로 선정, 3단계 : 각각의 중심(centroid)을 임의로 선정</a:t>
            </a:r>
            <a:endParaRPr/>
          </a:p>
          <a:p>
            <a:pPr indent="-244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5" name="Google Shape;14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680" y="2003728"/>
            <a:ext cx="5760000" cy="43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 clustering 예제 [3/19]</a:t>
            </a:r>
            <a:endParaRPr/>
          </a:p>
        </p:txBody>
      </p:sp>
      <p:sp>
        <p:nvSpPr>
          <p:cNvPr id="152" name="Google Shape;152;p18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p18"/>
          <p:cNvSpPr txBox="1"/>
          <p:nvPr/>
        </p:nvSpPr>
        <p:spPr>
          <a:xfrm>
            <a:off x="623392" y="1400220"/>
            <a:ext cx="8520608" cy="845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4단계 : 클러스터에 가장 아까운 데이터들을 할당</a:t>
            </a:r>
            <a:endParaRPr/>
          </a:p>
          <a:p>
            <a:pPr indent="-270033" lvl="1" marL="63007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1번 데이터로 부터 각 중심까지의 거리 계산</a:t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680" y="2276872"/>
            <a:ext cx="5760000" cy="4347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19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 clustering 예제 [4/19]</a:t>
            </a:r>
            <a:endParaRPr/>
          </a:p>
        </p:txBody>
      </p:sp>
      <p:sp>
        <p:nvSpPr>
          <p:cNvPr id="161" name="Google Shape;161;p19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623392" y="1400220"/>
            <a:ext cx="8520608" cy="1302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4단계 : 클러스터에 가장 아까운 데이터들을 할당</a:t>
            </a:r>
            <a:endParaRPr/>
          </a:p>
          <a:p>
            <a:pPr indent="-270033" lvl="1" marL="63007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1번 데이터는 가장 가까운 1번 클러스터로 소속</a:t>
            </a:r>
            <a:endParaRPr/>
          </a:p>
          <a:p>
            <a:pPr indent="-270033" lvl="1" marL="63007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2번 데이터도 동일하게 반복</a:t>
            </a:r>
            <a:endParaRPr/>
          </a:p>
        </p:txBody>
      </p:sp>
      <p:pic>
        <p:nvPicPr>
          <p:cNvPr id="163" name="Google Shape;16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000" y="2708920"/>
            <a:ext cx="5760320" cy="4077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p20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 clustering 예제 [5/19]</a:t>
            </a:r>
            <a:endParaRPr/>
          </a:p>
        </p:txBody>
      </p:sp>
      <p:sp>
        <p:nvSpPr>
          <p:cNvPr id="170" name="Google Shape;170;p20"/>
          <p:cNvSpPr txBox="1"/>
          <p:nvPr>
            <p:ph idx="12" type="sldNum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p20"/>
          <p:cNvSpPr txBox="1"/>
          <p:nvPr/>
        </p:nvSpPr>
        <p:spPr>
          <a:xfrm>
            <a:off x="623392" y="1400220"/>
            <a:ext cx="8520608" cy="388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1280" lvl="0" marL="37128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4단계 : 클러스터에 가장 아까운 데이터들을 할당</a:t>
            </a:r>
            <a:endParaRPr/>
          </a:p>
        </p:txBody>
      </p:sp>
      <p:pic>
        <p:nvPicPr>
          <p:cNvPr id="172" name="Google Shape;17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000" y="2002500"/>
            <a:ext cx="5760000" cy="4378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525</ep:Words>
  <ep:PresentationFormat/>
  <ep:Paragraphs>152</ep:Paragraphs>
  <ep:Slides>40</ep:Slides>
  <ep:Notes>40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ep:HeadingPairs>
  <ep:TitlesOfParts>
    <vt:vector size="41" baseType="lpstr">
      <vt:lpstr>Office 테마</vt:lpstr>
      <vt:lpstr>K-means clustering</vt:lpstr>
      <vt:lpstr>목 차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Any questions?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User</cp:lastModifiedBy>
  <dcterms:modified xsi:type="dcterms:W3CDTF">2022-03-24T05:14:54.024</dcterms:modified>
  <cp:revision>18</cp:revision>
  <cp:version/>
</cp:coreProperties>
</file>